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1" r:id="rId3"/>
    <p:sldId id="281" r:id="rId4"/>
    <p:sldId id="282" r:id="rId5"/>
    <p:sldId id="267" r:id="rId6"/>
    <p:sldId id="262" r:id="rId7"/>
    <p:sldId id="268" r:id="rId8"/>
    <p:sldId id="269" r:id="rId9"/>
    <p:sldId id="273" r:id="rId10"/>
    <p:sldId id="270" r:id="rId11"/>
    <p:sldId id="271" r:id="rId12"/>
    <p:sldId id="283" r:id="rId13"/>
    <p:sldId id="272" r:id="rId14"/>
    <p:sldId id="275" r:id="rId15"/>
    <p:sldId id="277" r:id="rId16"/>
    <p:sldId id="276" r:id="rId17"/>
    <p:sldId id="279" r:id="rId18"/>
    <p:sldId id="278" r:id="rId19"/>
    <p:sldId id="274" r:id="rId20"/>
    <p:sldId id="280" r:id="rId21"/>
    <p:sldId id="284" r:id="rId22"/>
    <p:sldId id="285" r:id="rId23"/>
    <p:sldId id="286" r:id="rId24"/>
    <p:sldId id="287" r:id="rId2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5B8"/>
    <a:srgbClr val="427AA2"/>
    <a:srgbClr val="38B9AF"/>
    <a:srgbClr val="268BD2"/>
    <a:srgbClr val="3B566A"/>
    <a:srgbClr val="127994"/>
    <a:srgbClr val="0F7792"/>
    <a:srgbClr val="FFFFFF"/>
    <a:srgbClr val="00808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4" autoAdjust="0"/>
    <p:restoredTop sz="67401" autoAdjust="0"/>
  </p:normalViewPr>
  <p:slideViewPr>
    <p:cSldViewPr>
      <p:cViewPr varScale="1">
        <p:scale>
          <a:sx n="96" d="100"/>
          <a:sy n="96" d="100"/>
        </p:scale>
        <p:origin x="1662" y="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addSp delSp modSp">
        <pc:chgData name="Никола Алексеев" userId="ba66283bcb01e904" providerId="LiveId" clId="{9FA99FA1-656E-4361-BD8C-5D97150E1C72}" dt="2018-02-25T00:07:54.817" v="928" actId="6549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mod">
          <ac:chgData name="Никола Алексеев" userId="ba66283bcb01e904" providerId="LiveId" clId="{9FA99FA1-656E-4361-BD8C-5D97150E1C72}" dt="2018-02-25T00:07:50.958" v="927" actId="6549"/>
          <ac:picMkLst>
            <pc:docMk/>
            <pc:sldMk cId="2547400051" sldId="257"/>
            <ac:picMk id="14" creationId="{7832E7B0-917B-493E-B18E-4589F75964A3}"/>
          </ac:picMkLst>
        </pc:picChg>
        <pc:picChg chg="add mod">
          <ac:chgData name="Никола Алексеев" userId="ba66283bcb01e904" providerId="LiveId" clId="{9FA99FA1-656E-4361-BD8C-5D97150E1C72}" dt="2018-02-25T00:07:54.817" v="928" actId="6549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2-24T23:07:59.025" v="360" actId="103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modNotesTx">
        <pc:chgData name="Никола Алексеев" userId="ba66283bcb01e904" providerId="LiveId" clId="{9FA99FA1-656E-4361-BD8C-5D97150E1C72}" dt="2018-02-25T00:06:18.626" v="919" actId="20577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2-25T00:54:59.336" v="2970" actId="338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">
        <pc:chgData name="Никола Алексеев" userId="ba66283bcb01e904" providerId="LiveId" clId="{9FA99FA1-656E-4361-BD8C-5D97150E1C72}" dt="2018-02-28T00:02:23.656" v="18476" actId="107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">
        <pc:chgData name="Никола Алексеев" userId="ba66283bcb01e904" providerId="LiveId" clId="{9FA99FA1-656E-4361-BD8C-5D97150E1C72}" dt="2018-02-28T00:05:44.798" v="18511" actId="20577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07:16.629" v="7598" actId="20577"/>
        <pc:sldMkLst>
          <pc:docMk/>
          <pc:sldMk cId="158552046" sldId="262"/>
        </pc:sldMkLst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">
        <pc:chgData name="Никола Алексеев" userId="ba66283bcb01e904" providerId="LiveId" clId="{9FA99FA1-656E-4361-BD8C-5D97150E1C72}" dt="2018-02-28T00:08:42.796" v="18519" actId="20577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">
        <pc:chgData name="Никола Алексеев" userId="ba66283bcb01e904" providerId="LiveId" clId="{9FA99FA1-656E-4361-BD8C-5D97150E1C72}" dt="2018-02-28T00:11:12.010" v="18659" actId="20577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7:48.075" v="8558" actId="107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2-25T23:27:48.075" v="8558" actId="1076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0:01.125" v="7911" actId="107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19:55.244" v="7909" actId="1038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17.469" v="18124" actId="1076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3:29:40.006" v="8590" actId="14100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5T23:29:22.255" v="8576" actId="14100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mod">
          <ac:chgData name="Никола Алексеев" userId="ba66283bcb01e904" providerId="LiveId" clId="{9FA99FA1-656E-4361-BD8C-5D97150E1C72}" dt="2018-02-26T23:04:17.469" v="18124" actId="1076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46.023" v="18125" actId="1076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3:03:19.676" v="18115" actId="1076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">
        <pc:chgData name="Никола Алексеев" userId="ba66283bcb01e904" providerId="LiveId" clId="{9FA99FA1-656E-4361-BD8C-5D97150E1C72}" dt="2018-02-26T21:34:40.945" v="12709" actId="1035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mod">
          <ac:chgData name="Никола Алексеев" userId="ba66283bcb01e904" providerId="LiveId" clId="{9FA99FA1-656E-4361-BD8C-5D97150E1C72}" dt="2018-02-25T23:46:25.820" v="9330" actId="14100"/>
          <ac:spMkLst>
            <pc:docMk/>
            <pc:sldMk cId="703550056" sldId="270"/>
            <ac:spMk id="12" creationId="{220FD866-684C-4239-8398-107F5328858B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3" creationId="{CCFC37A0-CAD4-450A-A2DB-5BB776B5FC7F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4" creationId="{02F5E36C-D56D-4B78-BD2D-FF90C410DE14}"/>
          </ac:spMkLst>
        </pc:spChg>
        <pc:spChg chg="add mod">
          <ac:chgData name="Никола Алексеев" userId="ba66283bcb01e904" providerId="LiveId" clId="{9FA99FA1-656E-4361-BD8C-5D97150E1C72}" dt="2018-02-25T23:46:17.652" v="9329" actId="14100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">
          <ac:chgData name="Никола Алексеев" userId="ba66283bcb01e904" providerId="LiveId" clId="{9FA99FA1-656E-4361-BD8C-5D97150E1C72}" dt="2018-02-26T21:12:20.524" v="12398" actId="107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">
        <pc:chgData name="Никола Алексеев" userId="ba66283bcb01e904" providerId="LiveId" clId="{9FA99FA1-656E-4361-BD8C-5D97150E1C72}" dt="2018-02-28T00:21:46.612" v="18744" actId="20577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8T00:18:35.223" v="18743" actId="14100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2-26T00:03:37.346" v="10151" actId="108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2-26T00:03:54.216" v="10156" actId="167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">
        <pc:chgData name="Никола Алексеев" userId="ba66283bcb01e904" providerId="LiveId" clId="{9FA99FA1-656E-4361-BD8C-5D97150E1C72}" dt="2018-02-28T00:16:50.149" v="18660" actId="1076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2-28T00:16:50.149" v="18660" actId="1076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08:07.051" v="18144" actId="732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2-26T23:06:40.521" v="18128" actId="1076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2-26T23:07:32.734" v="18135" actId="1076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2-26T23:08:07.051" v="18144" actId="732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00:41:22.238" v="12247" actId="1076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6T00:34:44.948" v="11787" actId="1076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02:31.669" v="13735" actId="1036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2-26T21:51:52.650" v="13233" actId="20577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2-26T21:52:08.520" v="13247" actId="20577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">
        <pc:chgData name="Никола Алексеев" userId="ba66283bcb01e904" providerId="LiveId" clId="{9FA99FA1-656E-4361-BD8C-5D97150E1C72}" dt="2018-02-26T23:08:29.285" v="18145" actId="14861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2-26T21:16:44.115" v="12424" actId="14100"/>
          <ac:spMkLst>
            <pc:docMk/>
            <pc:sldMk cId="1607858975" sldId="279"/>
            <ac:spMk id="12" creationId="{220FD866-684C-4239-8398-107F5328858B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1:44:51.478" v="13185" actId="1076"/>
        <pc:sldMkLst>
          <pc:docMk/>
          <pc:sldMk cId="2661644069" sldId="280"/>
        </pc:sldMkLst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2-26T21:44:21.048" v="13166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11:07.128" v="18148" actId="1035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7" creationId="{45BAE6B6-C197-4854-B799-7F8DCF4CFFD8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2-26T22:46:39.890" v="16896" actId="20577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33:37.554" v="16469" actId="1076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22:09.003" v="15343" actId="205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2-26T22:18:24.052" v="15329" actId="14100"/>
          <ac:spMkLst>
            <pc:docMk/>
            <pc:sldMk cId="605660627" sldId="283"/>
            <ac:spMk id="5" creationId="{5164E546-BF51-4A15-8ADC-259D68CDA81F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modSp add">
        <pc:chgData name="Никола Алексеев" userId="ba66283bcb01e904" providerId="LiveId" clId="{9FA99FA1-656E-4361-BD8C-5D97150E1C72}" dt="2018-02-27T23:41:08.655" v="18339" actId="1076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46:04.182" v="16870" actId="313"/>
        <pc:sldMkLst>
          <pc:docMk/>
          <pc:sldMk cId="527147134" sldId="285"/>
        </pc:sldMkLst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7T23:58:16.457" v="18475" actId="14100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7T23:55:53.304" v="18395" actId="14100"/>
          <ac:spMkLst>
            <pc:docMk/>
            <pc:sldMk cId="2428482986" sldId="287"/>
            <ac:spMk id="7" creationId="{C687EA30-5253-4E77-A58E-3F10CA88C6CE}"/>
          </ac:spMkLst>
        </pc:spChg>
        <pc:spChg chg="add">
          <ac:chgData name="Никола Алексеев" userId="ba66283bcb01e904" providerId="LiveId" clId="{9FA99FA1-656E-4361-BD8C-5D97150E1C72}" dt="2018-02-27T23:55:11.641" v="18349" actId="14100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2-27T23:55:33.699" v="18391" actId="20577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2-27T23:58:16.457" v="18475" actId="14100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82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11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44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https://www.w3schools.com/cssref/trycss3_transform-origin_inuse.htm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52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https://www.codicode.com/demo/animated_3d_css_cube/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3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0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48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93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28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75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https://www.tutorialrepublic.com/css-tutorial/css3-3d-transforms.php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05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https://developer.mozilla.org/en-US/docs/Web/CSS/CSS_animated_properties</a:t>
            </a:r>
          </a:p>
          <a:p>
            <a:endParaRPr lang="en-US" dirty="0"/>
          </a:p>
          <a:p>
            <a:r>
              <a:rPr lang="en-US"/>
              <a:t>https://css-tricks.com/almanac/properties/a/animation/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83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64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26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https://www.tutorialrepublic.com/css-tutorial/css3-animations.php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1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https://www.tutorialrepublic.com/css-tutorial/css3-transitions.php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https://www.tutorialrepublic.com/css-tutorial/css3-transitions.php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5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https://caniuse.com/#search=2D%20Transforms</a:t>
            </a:r>
            <a:endParaRPr lang="bg-BG" dirty="0"/>
          </a:p>
          <a:p>
            <a:endParaRPr lang="bg-BG" dirty="0"/>
          </a:p>
          <a:p>
            <a:r>
              <a:rPr lang="en-US" dirty="0"/>
              <a:t>https://www.w3schools.com/css/css3_2dtransforms.asp</a:t>
            </a:r>
          </a:p>
          <a:p>
            <a:endParaRPr lang="en-US" dirty="0"/>
          </a:p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64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32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https://www.tutorialrepublic.com/css-tutorial/css3-2d-transforms.php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4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08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1.4.2019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446" y="697260"/>
            <a:ext cx="74888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365B8"/>
                </a:solidFill>
              </a:rPr>
              <a:t>skewX</a:t>
            </a:r>
            <a:r>
              <a:rPr lang="en-US" dirty="0">
                <a:solidFill>
                  <a:srgbClr val="9365B8"/>
                </a:solidFill>
              </a:rPr>
              <a:t>(</a:t>
            </a:r>
            <a:r>
              <a:rPr lang="en-US" b="1" dirty="0" err="1">
                <a:solidFill>
                  <a:srgbClr val="9365B8"/>
                </a:solidFill>
              </a:rPr>
              <a:t>x</a:t>
            </a:r>
            <a:r>
              <a:rPr lang="en-US" dirty="0" err="1">
                <a:solidFill>
                  <a:srgbClr val="9365B8"/>
                </a:solidFill>
              </a:rPr>
              <a:t>deg</a:t>
            </a:r>
            <a:r>
              <a:rPr lang="en-US" dirty="0">
                <a:solidFill>
                  <a:srgbClr val="9365B8"/>
                </a:solidFill>
              </a:rPr>
              <a:t>), </a:t>
            </a:r>
            <a:r>
              <a:rPr lang="en-US" dirty="0" err="1">
                <a:solidFill>
                  <a:srgbClr val="9365B8"/>
                </a:solidFill>
              </a:rPr>
              <a:t>skewY</a:t>
            </a:r>
            <a:r>
              <a:rPr lang="en-US" b="1" dirty="0">
                <a:solidFill>
                  <a:srgbClr val="9365B8"/>
                </a:solidFill>
              </a:rPr>
              <a:t>(</a:t>
            </a:r>
            <a:r>
              <a:rPr lang="en-US" b="1" dirty="0" err="1">
                <a:solidFill>
                  <a:srgbClr val="9365B8"/>
                </a:solidFill>
              </a:rPr>
              <a:t>y</a:t>
            </a:r>
            <a:r>
              <a:rPr lang="en-US" dirty="0" err="1">
                <a:solidFill>
                  <a:srgbClr val="9365B8"/>
                </a:solidFill>
              </a:rPr>
              <a:t>deg</a:t>
            </a:r>
            <a:r>
              <a:rPr lang="en-US" b="1" dirty="0">
                <a:solidFill>
                  <a:srgbClr val="9365B8"/>
                </a:solidFill>
              </a:rPr>
              <a:t>)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подкосява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, съответния елемент с градуси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25" y="1633364"/>
            <a:ext cx="62579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8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NB!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697260"/>
            <a:ext cx="7488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9365B8"/>
                </a:solidFill>
              </a:rPr>
              <a:t>Наслагване на трансформации</a:t>
            </a:r>
            <a:endParaRPr lang="en-US" b="1" dirty="0">
              <a:solidFill>
                <a:srgbClr val="9365B8"/>
              </a:solidFill>
            </a:endParaRP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Когато декралрирате повече от една трансформация то за да се приложат и двете</a:t>
            </a: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ги изброявате на един ред,с интервал и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без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запетаи!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E6097-31FE-4251-8E21-C796944A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53" y="2122512"/>
            <a:ext cx="5518243" cy="7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2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transform-origin &amp; transform-style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561356"/>
            <a:ext cx="74888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365B8"/>
                </a:solidFill>
              </a:rPr>
              <a:t>transform-origin</a:t>
            </a:r>
            <a:r>
              <a:rPr lang="bg-BG" dirty="0">
                <a:solidFill>
                  <a:srgbClr val="9365B8"/>
                </a:solidFill>
              </a:rPr>
              <a:t> –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позволява да се променя позицията на трансформираните елементи. Трябва да бъде използвано заедно с </a:t>
            </a:r>
            <a:r>
              <a:rPr lang="en-US" dirty="0">
                <a:solidFill>
                  <a:srgbClr val="9365B8"/>
                </a:solidFill>
              </a:rPr>
              <a:t>transform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property –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transform-origin.html</a:t>
            </a:r>
          </a:p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    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стандартна стойност</a:t>
            </a:r>
            <a:r>
              <a:rPr lang="bg-BG" dirty="0">
                <a:solidFill>
                  <a:srgbClr val="9365B8"/>
                </a:solidFill>
              </a:rPr>
              <a:t>: </a:t>
            </a:r>
            <a:r>
              <a:rPr lang="en-US" dirty="0">
                <a:solidFill>
                  <a:srgbClr val="9365B8"/>
                </a:solidFill>
              </a:rPr>
              <a:t>(50% 50% 0);</a:t>
            </a:r>
          </a:p>
          <a:p>
            <a:endParaRPr lang="en-US" i="1" dirty="0">
              <a:solidFill>
                <a:srgbClr val="9365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365B8"/>
                </a:solidFill>
              </a:rPr>
              <a:t>transform-style</a:t>
            </a:r>
            <a:r>
              <a:rPr lang="bg-BG" dirty="0">
                <a:solidFill>
                  <a:srgbClr val="9365B8"/>
                </a:solidFill>
              </a:rPr>
              <a:t> –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определя начина по който вложените елементи трябва да бъдат представени в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3D </a:t>
            </a:r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пространство;</a:t>
            </a:r>
          </a:p>
          <a:p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      Допустими стойности: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flat, preserve-3d, initial, inherit</a:t>
            </a:r>
            <a:endParaRPr lang="en-US" dirty="0">
              <a:solidFill>
                <a:srgbClr val="9365B8"/>
              </a:solidFill>
            </a:endParaRPr>
          </a:p>
          <a:p>
            <a:endParaRPr lang="en-US" i="1" dirty="0">
              <a:solidFill>
                <a:srgbClr val="9365B8"/>
              </a:solidFill>
            </a:endParaRPr>
          </a:p>
          <a:p>
            <a:endParaRPr lang="en-US" i="1" dirty="0">
              <a:solidFill>
                <a:srgbClr val="9365B8"/>
              </a:solidFill>
            </a:endParaRPr>
          </a:p>
          <a:p>
            <a:endParaRPr lang="en-US" i="1" dirty="0">
              <a:solidFill>
                <a:srgbClr val="9365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8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</a:t>
            </a:r>
            <a:r>
              <a:rPr lang="bg-BG" dirty="0"/>
              <a:t> Трансформации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156135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Чрез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3D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можете да изпълнявате основни манипулации като преместване, завъртане, скалиране или подкосявате елементи в 3 измерения;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Трансформирания елемент </a:t>
            </a:r>
            <a:r>
              <a:rPr lang="bg-BG" sz="1600">
                <a:solidFill>
                  <a:schemeClr val="bg2">
                    <a:lumMod val="25000"/>
                  </a:schemeClr>
                </a:solidFill>
              </a:rPr>
              <a:t>не оказва влияние върху останалите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елементи около него. Въпреки трансформацията елементът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продължава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да заема стандартната си позиция в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layout-a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на страницата</a:t>
            </a:r>
          </a:p>
        </p:txBody>
      </p:sp>
    </p:spTree>
    <p:extLst>
      <p:ext uri="{BB962C8B-B14F-4D97-AF65-F5344CB8AC3E}">
        <p14:creationId xmlns:p14="http://schemas.microsoft.com/office/powerpoint/2010/main" val="276560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CSS 3D transformations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</a:t>
            </a:r>
            <a:r>
              <a:rPr lang="bg-BG" dirty="0"/>
              <a:t> Трансформации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727"/>
            <a:ext cx="7344816" cy="3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24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CSS 3D transformations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</a:t>
            </a:r>
            <a:r>
              <a:rPr lang="bg-BG" dirty="0"/>
              <a:t> Трансформации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54" y="1561356"/>
            <a:ext cx="6241876" cy="30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2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Perspective &amp; Perspective Origin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561356"/>
            <a:ext cx="74888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Използва се за да придаде дълбочина 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3D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позиционираните елементи;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 доколко далеч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може да се намира елемент от юзера;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Когато се дефинира перспектива тя се декларира на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родителя,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а не на самия позициониран 3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елемент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Колкото 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по-малка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е декларираната стойност на перспективата, толкова по-видим е ефекта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perspective-origin</a:t>
            </a:r>
            <a:r>
              <a:rPr lang="bg-BG" sz="1600" b="1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 от коя позиция юзъра гледа към обекта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9365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9365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8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3D transformations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49685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Perspective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967" y="1561356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img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{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        transform: </a:t>
            </a:r>
            <a:r>
              <a:rPr lang="en-US" sz="1600" dirty="0">
                <a:solidFill>
                  <a:srgbClr val="9365B8"/>
                </a:solidFill>
              </a:rPr>
              <a:t>rotate3d(0, 1, 0, 30deg)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}</a:t>
            </a: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perspective: none;        perspective: 500px;           perspective:200px;</a:t>
            </a:r>
            <a:endParaRPr lang="en-US" sz="1600" dirty="0">
              <a:solidFill>
                <a:srgbClr val="9365B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884795"/>
            <a:ext cx="1583284" cy="2025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107" y="2866094"/>
            <a:ext cx="1598861" cy="2381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17" y="376473"/>
            <a:ext cx="25050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86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Translate3d()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8652" y="566866"/>
            <a:ext cx="8347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translate3d(x, y, z), </a:t>
            </a:r>
            <a:r>
              <a:rPr lang="en-US" sz="1600" dirty="0" err="1">
                <a:solidFill>
                  <a:srgbClr val="9365B8"/>
                </a:solidFill>
              </a:rPr>
              <a:t>translateX</a:t>
            </a:r>
            <a:r>
              <a:rPr lang="en-US" sz="1600" dirty="0">
                <a:solidFill>
                  <a:srgbClr val="9365B8"/>
                </a:solidFill>
              </a:rPr>
              <a:t>(x), </a:t>
            </a:r>
            <a:r>
              <a:rPr lang="en-US" sz="1600" dirty="0" err="1">
                <a:solidFill>
                  <a:srgbClr val="9365B8"/>
                </a:solidFill>
              </a:rPr>
              <a:t>translateY</a:t>
            </a:r>
            <a:r>
              <a:rPr lang="en-US" sz="1600" dirty="0">
                <a:solidFill>
                  <a:srgbClr val="9365B8"/>
                </a:solidFill>
              </a:rPr>
              <a:t>(y), </a:t>
            </a:r>
            <a:r>
              <a:rPr lang="en-US" sz="1600" dirty="0" err="1">
                <a:solidFill>
                  <a:srgbClr val="9365B8"/>
                </a:solidFill>
              </a:rPr>
              <a:t>translateZ</a:t>
            </a:r>
            <a:r>
              <a:rPr lang="en-US" sz="1600" dirty="0">
                <a:solidFill>
                  <a:srgbClr val="9365B8"/>
                </a:solidFill>
              </a:rPr>
              <a:t>(z)</a:t>
            </a:r>
          </a:p>
          <a:p>
            <a:endParaRPr lang="en-US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Измества елемент от текущата му позиция до нова по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X, Y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Z axis;</a:t>
            </a:r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Ако се приложи трансформация без да се добави на родителя стойност за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perspective,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резултатът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няма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да изглежда 3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D;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endParaRPr lang="en-US" dirty="0">
              <a:solidFill>
                <a:srgbClr val="9365B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137420"/>
            <a:ext cx="4747444" cy="2614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8183" y="2137420"/>
            <a:ext cx="2808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Стойностите за </a:t>
            </a:r>
            <a:r>
              <a:rPr lang="en-US" sz="1400" dirty="0"/>
              <a:t>X &amp; Y </a:t>
            </a:r>
            <a:r>
              <a:rPr lang="bg-BG" sz="1400" dirty="0"/>
              <a:t>може</a:t>
            </a:r>
          </a:p>
          <a:p>
            <a:r>
              <a:rPr lang="bg-BG" sz="1400" dirty="0"/>
              <a:t>да се задават в </a:t>
            </a:r>
            <a:r>
              <a:rPr lang="en-US" sz="1400" dirty="0" err="1"/>
              <a:t>px</a:t>
            </a:r>
            <a:r>
              <a:rPr lang="en-US" sz="1400" dirty="0"/>
              <a:t> </a:t>
            </a:r>
            <a:r>
              <a:rPr lang="bg-BG" sz="1400" dirty="0"/>
              <a:t>или проценти,</a:t>
            </a:r>
          </a:p>
          <a:p>
            <a:r>
              <a:rPr lang="bg-BG" sz="1400" dirty="0"/>
              <a:t>но </a:t>
            </a:r>
            <a:r>
              <a:rPr lang="en-US" sz="1400" dirty="0"/>
              <a:t>Z</a:t>
            </a:r>
            <a:r>
              <a:rPr lang="bg-BG" sz="1400" dirty="0"/>
              <a:t>-</a:t>
            </a:r>
            <a:r>
              <a:rPr lang="en-US" sz="1400" dirty="0"/>
              <a:t>axis </a:t>
            </a:r>
            <a:r>
              <a:rPr lang="bg-BG" sz="1400" dirty="0"/>
              <a:t>стойностите </a:t>
            </a:r>
            <a:r>
              <a:rPr lang="bg-BG" sz="1400" b="1" dirty="0"/>
              <a:t>НЕ</a:t>
            </a:r>
            <a:r>
              <a:rPr lang="bg-BG" sz="1400" dirty="0"/>
              <a:t> може</a:t>
            </a:r>
          </a:p>
          <a:p>
            <a:r>
              <a:rPr lang="bg-BG" sz="1400" dirty="0"/>
              <a:t>да бъдат задавани като процент</a:t>
            </a:r>
            <a:r>
              <a:rPr lang="en-US" sz="1400" dirty="0"/>
              <a:t>.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432352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rotate3d()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8653" y="553244"/>
            <a:ext cx="7488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rotate3d(x, y, z, angle)</a:t>
            </a:r>
          </a:p>
          <a:p>
            <a:endParaRPr lang="en-US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завърта елемент по съответния вектор според  подадени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x, y, z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ъгъл!</a:t>
            </a:r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3" y="1561356"/>
            <a:ext cx="6096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3020045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3D </a:t>
            </a:r>
            <a:r>
              <a:rPr lang="bg-BG" dirty="0"/>
              <a:t>Трансформации</a:t>
            </a:r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2170016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2D</a:t>
            </a:r>
            <a:r>
              <a:rPr lang="bg-BG" dirty="0"/>
              <a:t> Трансформации</a:t>
            </a:r>
            <a:endParaRPr lang="en-US" dirty="0"/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135436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Transitions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3823411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</p:spTree>
    <p:extLst>
      <p:ext uri="{BB962C8B-B14F-4D97-AF65-F5344CB8AC3E}">
        <p14:creationId xmlns:p14="http://schemas.microsoft.com/office/powerpoint/2010/main" val="321002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rotate3d()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481236"/>
            <a:ext cx="7488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scale3d(x, y, z)</a:t>
            </a:r>
          </a:p>
          <a:p>
            <a:endParaRPr lang="en-US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увеличава или намаля размера на съответния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Резултат от 3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скалирането не може да бъде видян без комбинация от някой от другите методи за 3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манипулация, които споменахме;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993404"/>
            <a:ext cx="5155481" cy="29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561356"/>
            <a:ext cx="784887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CSS3 Transitions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позволяват прости манипулации 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пропъртита от една стойност към друга. Те не позволяват контрол върху процеса на анимиране;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От друга страна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Animation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позволява определянето на „стъпки“ - </a:t>
            </a:r>
            <a:r>
              <a:rPr lang="en-US" sz="1600" dirty="0">
                <a:solidFill>
                  <a:srgbClr val="9365B8"/>
                </a:solidFill>
              </a:rPr>
              <a:t>keyframes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които позволяват по-прецизен контрол върху процеса на анимиране;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Работата с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CSS Animation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започва с две стъпки: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buAutoNum type="arabicPeriod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Дефиниране на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keyframes “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стъпки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и наименоване на анимацията</a:t>
            </a:r>
          </a:p>
          <a:p>
            <a:pPr marL="800100" lvl="1" indent="-342900">
              <a:buAutoNum type="arabicPeriod"/>
            </a:pP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2.  Свързването на анимацията с елемента, който ще бъде анимиран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2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561356"/>
            <a:ext cx="78488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Дефиниране на стъпките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keyframes. </a:t>
            </a:r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Единият от вариантите е чрез задаване на начална позиция </a:t>
            </a:r>
            <a:r>
              <a:rPr lang="en-US" sz="1600" dirty="0">
                <a:solidFill>
                  <a:srgbClr val="9365B8"/>
                </a:solidFill>
              </a:rPr>
              <a:t>from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и крайна </a:t>
            </a:r>
            <a:r>
              <a:rPr lang="en-US" sz="1600" dirty="0">
                <a:solidFill>
                  <a:srgbClr val="9365B8"/>
                </a:solidFill>
              </a:rPr>
              <a:t>to;</a:t>
            </a: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chemeClr val="bg2">
                    <a:lumMod val="25000"/>
                  </a:schemeClr>
                </a:solidFill>
              </a:rPr>
              <a:t>Дефиниране на стъпките чрез проценти – изразяват в проценти прогреса от времетраенето на анимацията*;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184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965B9-3D3F-4B28-8557-F639CA4C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166" y="1385727"/>
            <a:ext cx="65436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4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Animations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Animations</a:t>
            </a:r>
            <a:r>
              <a:rPr lang="bg-BG" dirty="0"/>
              <a:t> </a:t>
            </a:r>
            <a:r>
              <a:rPr lang="en-US" dirty="0"/>
              <a:t>properties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561356"/>
            <a:ext cx="78488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365B8"/>
                </a:solidFill>
              </a:rPr>
              <a:t>animation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shorthand,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използва се за изписване на необходимите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-та на анимацията в една декларация;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animation-name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специфицира името и реферира към дефинираната с @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keyframes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анимация;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animation-duration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определя времетраенето на анимацията като се задава в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или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animation-delay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стойността в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или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дефинира забавеното стартиране на анимацията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animation-iteration-count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определя колко пъти да бъде изпълнена анимацията;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rgbClr val="9365B8"/>
                </a:solidFill>
              </a:rPr>
              <a:t>animation-direction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определя дали анимацията трябва да бъде изпълнена наобратно в алтарнативен цикъл*;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8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transition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Transitions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385727"/>
            <a:ext cx="784887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CSS3 Transition </a:t>
            </a:r>
            <a:r>
              <a:rPr lang="bg-BG" sz="1600" dirty="0">
                <a:solidFill>
                  <a:srgbClr val="9365B8"/>
                </a:solidFill>
              </a:rPr>
              <a:t>позволява</a:t>
            </a:r>
            <a:r>
              <a:rPr lang="en-US" sz="1600" dirty="0">
                <a:solidFill>
                  <a:srgbClr val="9365B8"/>
                </a:solidFill>
              </a:rPr>
              <a:t> </a:t>
            </a:r>
            <a:r>
              <a:rPr lang="bg-BG" sz="1600" dirty="0">
                <a:solidFill>
                  <a:srgbClr val="9365B8"/>
                </a:solidFill>
              </a:rPr>
              <a:t>промяната на стойността на дадено пропърти/ита да се извърши гладко, за точно определено време и по определен начин.</a:t>
            </a:r>
          </a:p>
          <a:p>
            <a:endParaRPr lang="bg-BG" sz="16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default,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промяната на дадено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property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би станала незабавно (напр.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hover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върху елемент).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Transition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ни предоставя възможност да контролираме времето и начина по който това се случва.</a:t>
            </a:r>
          </a:p>
          <a:p>
            <a:endParaRPr lang="bg-BG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За да успеем да стартираме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CSS transition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са ни необходими минимум две декларации: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transition-property –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оказва какво ще анимираме, кое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property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на елемента;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transition-duration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дефинира продължителността на този „преход“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transition-delay 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оказва след какъв интервал от време да започне прехода;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transition-timing-function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оказва по какъв начин междинните точки на прехода да бъдат калкулирани;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365B8"/>
                </a:solidFill>
              </a:rPr>
              <a:t>transition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– short-hand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изписване за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CSS3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преход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5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translate3d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CSS3 Transitions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452562"/>
            <a:ext cx="67818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0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2D</a:t>
            </a:r>
            <a:r>
              <a:rPr lang="bg-BG" dirty="0"/>
              <a:t> Трансформации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32" y="1385727"/>
            <a:ext cx="7659336" cy="33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393212"/>
            <a:ext cx="74888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translate(</a:t>
            </a:r>
            <a:r>
              <a:rPr lang="en-US" sz="1600" b="1" dirty="0" err="1">
                <a:solidFill>
                  <a:srgbClr val="9365B8"/>
                </a:solidFill>
              </a:rPr>
              <a:t>x</a:t>
            </a:r>
            <a:r>
              <a:rPr lang="en-US" sz="1600" dirty="0" err="1">
                <a:solidFill>
                  <a:srgbClr val="9365B8"/>
                </a:solidFill>
              </a:rPr>
              <a:t>,</a:t>
            </a:r>
            <a:r>
              <a:rPr lang="en-US" sz="1600" b="1" dirty="0" err="1">
                <a:solidFill>
                  <a:srgbClr val="9365B8"/>
                </a:solidFill>
              </a:rPr>
              <a:t>y</a:t>
            </a:r>
            <a:r>
              <a:rPr lang="en-US" sz="1600" dirty="0">
                <a:solidFill>
                  <a:srgbClr val="9365B8"/>
                </a:solidFill>
              </a:rPr>
              <a:t>)</a:t>
            </a:r>
          </a:p>
          <a:p>
            <a:endParaRPr lang="en-US" sz="1400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премества елемент от неговата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текуща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позиция, спрямо зададени параметри отнасяще се за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хоризонтала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 и </a:t>
            </a:r>
            <a:r>
              <a:rPr lang="bg-BG" sz="1400" b="1" dirty="0">
                <a:solidFill>
                  <a:schemeClr val="bg2">
                    <a:lumMod val="25000"/>
                  </a:schemeClr>
                </a:solidFill>
              </a:rPr>
              <a:t>вертикала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489348"/>
            <a:ext cx="610721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2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481236"/>
            <a:ext cx="748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rotate(</a:t>
            </a:r>
            <a:r>
              <a:rPr lang="en-US" sz="1600" b="1" dirty="0" err="1">
                <a:solidFill>
                  <a:srgbClr val="9365B8"/>
                </a:solidFill>
              </a:rPr>
              <a:t>n</a:t>
            </a:r>
            <a:r>
              <a:rPr lang="en-US" sz="1600" dirty="0" err="1">
                <a:solidFill>
                  <a:srgbClr val="9365B8"/>
                </a:solidFill>
              </a:rPr>
              <a:t>deg</a:t>
            </a:r>
            <a:r>
              <a:rPr lang="en-US" sz="1600" dirty="0">
                <a:solidFill>
                  <a:srgbClr val="9365B8"/>
                </a:solidFill>
              </a:rPr>
              <a:t>)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завърта елемент (по часовниковата стрелка или обратно) според зададени градуси; </a:t>
            </a:r>
          </a:p>
          <a:p>
            <a:r>
              <a:rPr lang="bg-BG" sz="1400" i="1" dirty="0">
                <a:solidFill>
                  <a:schemeClr val="bg2">
                    <a:lumMod val="25000"/>
                  </a:schemeClr>
                </a:solidFill>
              </a:rPr>
              <a:t>Използвайки негативна стойност на градусите ще завърти съответния обект обратно на часовниковата стрелка;</a:t>
            </a:r>
            <a:endParaRPr lang="bg-BG" sz="1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082834"/>
            <a:ext cx="5472608" cy="28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1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CSS 2D 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553244"/>
            <a:ext cx="74888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365B8"/>
                </a:solidFill>
              </a:rPr>
              <a:t>scale(</a:t>
            </a:r>
            <a:r>
              <a:rPr lang="en-US" sz="1600" b="1" dirty="0">
                <a:solidFill>
                  <a:srgbClr val="9365B8"/>
                </a:solidFill>
              </a:rPr>
              <a:t>x</a:t>
            </a:r>
            <a:r>
              <a:rPr lang="en-US" sz="1600" dirty="0">
                <a:solidFill>
                  <a:srgbClr val="9365B8"/>
                </a:solidFill>
              </a:rPr>
              <a:t>, </a:t>
            </a:r>
            <a:r>
              <a:rPr lang="en-US" sz="1600" b="1" dirty="0">
                <a:solidFill>
                  <a:srgbClr val="9365B8"/>
                </a:solidFill>
              </a:rPr>
              <a:t>y</a:t>
            </a:r>
            <a:r>
              <a:rPr lang="en-US" sz="1600" dirty="0">
                <a:solidFill>
                  <a:srgbClr val="9365B8"/>
                </a:solidFill>
              </a:rPr>
              <a:t>)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Метод,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който увеличава или намаля размера на съответния елемент (подадените му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height &amp; width</a:t>
            </a:r>
            <a:r>
              <a:rPr lang="bg-BG" sz="14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633364"/>
            <a:ext cx="59150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 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Анимации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87624" y="61931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zoom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5995" y="1185891"/>
            <a:ext cx="7488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365B8"/>
                </a:solidFill>
              </a:rPr>
              <a:t>zoom</a:t>
            </a:r>
          </a:p>
          <a:p>
            <a:endParaRPr lang="en-US" dirty="0">
              <a:solidFill>
                <a:srgbClr val="9365B8"/>
              </a:solidFill>
            </a:endParaRPr>
          </a:p>
          <a:p>
            <a:endParaRPr lang="bg-BG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2" y="1621469"/>
            <a:ext cx="7704856" cy="29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1978</TotalTime>
  <Words>1178</Words>
  <Application>Microsoft Office PowerPoint</Application>
  <PresentationFormat>On-screen Show (16:10)</PresentationFormat>
  <Paragraphs>199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Web</dc:subject>
  <dc:creator>yavor.stoilov@gmail.com</dc:creator>
  <cp:lastModifiedBy>Yavor Stoilov</cp:lastModifiedBy>
  <cp:revision>379</cp:revision>
  <dcterms:created xsi:type="dcterms:W3CDTF">2015-10-11T06:58:48Z</dcterms:created>
  <dcterms:modified xsi:type="dcterms:W3CDTF">2019-04-01T11:44:14Z</dcterms:modified>
</cp:coreProperties>
</file>